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6" r:id="rId5"/>
    <p:sldId id="260" r:id="rId6"/>
    <p:sldId id="268" r:id="rId7"/>
    <p:sldId id="258" r:id="rId8"/>
    <p:sldId id="261" r:id="rId9"/>
    <p:sldId id="262" r:id="rId10"/>
    <p:sldId id="259" r:id="rId11"/>
    <p:sldId id="267" r:id="rId12"/>
    <p:sldId id="263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2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3251-5D63-42D3-8C92-E8A7C642FD0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9BD4C0-A830-4EBA-99B5-E3D6987A6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3251-5D63-42D3-8C92-E8A7C642FD0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D4C0-A830-4EBA-99B5-E3D6987A6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3251-5D63-42D3-8C92-E8A7C642FD0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D4C0-A830-4EBA-99B5-E3D6987A6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3251-5D63-42D3-8C92-E8A7C642FD0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9BD4C0-A830-4EBA-99B5-E3D6987A6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3251-5D63-42D3-8C92-E8A7C642FD0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D4C0-A830-4EBA-99B5-E3D6987A670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3251-5D63-42D3-8C92-E8A7C642FD0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D4C0-A830-4EBA-99B5-E3D6987A6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3251-5D63-42D3-8C92-E8A7C642FD0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9BD4C0-A830-4EBA-99B5-E3D6987A670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3251-5D63-42D3-8C92-E8A7C642FD0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D4C0-A830-4EBA-99B5-E3D6987A6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3251-5D63-42D3-8C92-E8A7C642FD0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D4C0-A830-4EBA-99B5-E3D6987A6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3251-5D63-42D3-8C92-E8A7C642FD0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D4C0-A830-4EBA-99B5-E3D6987A6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3251-5D63-42D3-8C92-E8A7C642FD0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D4C0-A830-4EBA-99B5-E3D6987A670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BBC3251-5D63-42D3-8C92-E8A7C642FD0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9BD4C0-A830-4EBA-99B5-E3D6987A670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Poverty &amp; Income Distribution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Antipoverty (Welfare)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u="sng" dirty="0" smtClean="0"/>
              <a:t>Welfare</a:t>
            </a:r>
            <a:r>
              <a:rPr lang="en-US" dirty="0" smtClean="0"/>
              <a:t> = </a:t>
            </a:r>
            <a:r>
              <a:rPr lang="en-US" dirty="0" err="1" smtClean="0"/>
              <a:t>gov’t</a:t>
            </a:r>
            <a:r>
              <a:rPr lang="en-US" dirty="0" smtClean="0"/>
              <a:t> economic and social programs that give assistance to the needy</a:t>
            </a:r>
          </a:p>
          <a:p>
            <a:pPr lvl="1"/>
            <a:r>
              <a:rPr lang="en-US" dirty="0" smtClean="0"/>
              <a:t>Criticized for wasting </a:t>
            </a:r>
            <a:r>
              <a:rPr lang="en-US" dirty="0" err="1" smtClean="0"/>
              <a:t>gov’t</a:t>
            </a:r>
            <a:r>
              <a:rPr lang="en-US" dirty="0" smtClean="0"/>
              <a:t> funds and for harming rather than helping people</a:t>
            </a:r>
          </a:p>
          <a:p>
            <a:r>
              <a:rPr lang="en-US" u="sng" dirty="0" smtClean="0"/>
              <a:t>For Low-Income Households</a:t>
            </a:r>
          </a:p>
          <a:p>
            <a:pPr lvl="1"/>
            <a:r>
              <a:rPr lang="en-US" dirty="0" smtClean="0"/>
              <a:t>1) Food stamp program helps those with low incomes to buy groceries</a:t>
            </a:r>
          </a:p>
          <a:p>
            <a:pPr lvl="1"/>
            <a:r>
              <a:rPr lang="en-US" dirty="0" smtClean="0"/>
              <a:t>2) </a:t>
            </a:r>
            <a:r>
              <a:rPr lang="en-US" b="1" dirty="0" smtClean="0"/>
              <a:t>Medicaid</a:t>
            </a:r>
            <a:r>
              <a:rPr lang="en-US" dirty="0" smtClean="0"/>
              <a:t> = offers health care for the poor and is funded by both federal and state </a:t>
            </a:r>
            <a:r>
              <a:rPr lang="en-US" dirty="0" err="1" smtClean="0"/>
              <a:t>gov’t</a:t>
            </a:r>
            <a:endParaRPr lang="en-US" dirty="0" smtClean="0"/>
          </a:p>
          <a:p>
            <a:pPr lvl="2"/>
            <a:r>
              <a:rPr lang="en-US" dirty="0" smtClean="0"/>
              <a:t>Only health care coverage for about 40 million Americans, ½ of them children</a:t>
            </a:r>
          </a:p>
          <a:p>
            <a:pPr lvl="1"/>
            <a:r>
              <a:rPr lang="en-US" dirty="0" smtClean="0"/>
              <a:t>3) Earned-income tax credit</a:t>
            </a:r>
          </a:p>
          <a:p>
            <a:pPr lvl="2"/>
            <a:r>
              <a:rPr lang="en-US" dirty="0" smtClean="0"/>
              <a:t>Gives a refund of payroll taxes deducted from paychecks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vs. Other 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Antipoverty programs more effective in other nations</a:t>
            </a:r>
          </a:p>
          <a:p>
            <a:pPr lvl="1"/>
            <a:r>
              <a:rPr lang="en-US" dirty="0" smtClean="0"/>
              <a:t>In US: 1 out of 9 children lifted out of low-income bracket</a:t>
            </a:r>
          </a:p>
          <a:p>
            <a:pPr lvl="1"/>
            <a:r>
              <a:rPr lang="en-US" dirty="0" smtClean="0"/>
              <a:t>In Canada: lift 1 out of 3 children</a:t>
            </a:r>
          </a:p>
          <a:p>
            <a:pPr lvl="1"/>
            <a:r>
              <a:rPr lang="en-US" dirty="0" smtClean="0"/>
              <a:t>In some European countries, it is 1 out of 2</a:t>
            </a:r>
          </a:p>
          <a:p>
            <a:r>
              <a:rPr lang="en-US" dirty="0" smtClean="0"/>
              <a:t>The poorest children in the US are poorer than the poorest children in Canada, Germany, and most other developed nations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Pays benefits to retirees, survivors, and the disabled</a:t>
            </a:r>
          </a:p>
          <a:p>
            <a:pPr lvl="1"/>
            <a:r>
              <a:rPr lang="en-US" dirty="0" smtClean="0"/>
              <a:t>2004: $500 billion</a:t>
            </a:r>
          </a:p>
          <a:p>
            <a:pPr lvl="1"/>
            <a:r>
              <a:rPr lang="en-US" dirty="0" smtClean="0"/>
              <a:t>Will increase as the baby boomers reach retirement age</a:t>
            </a:r>
          </a:p>
          <a:p>
            <a:pPr lvl="1"/>
            <a:r>
              <a:rPr lang="en-US" dirty="0" smtClean="0"/>
              <a:t>Funded through payroll tax</a:t>
            </a:r>
          </a:p>
          <a:p>
            <a:pPr lvl="1"/>
            <a:r>
              <a:rPr lang="en-US" dirty="0" smtClean="0"/>
              <a:t>At retirement, all workers are entitled to monthly checks</a:t>
            </a:r>
          </a:p>
          <a:p>
            <a:pPr lvl="2"/>
            <a:r>
              <a:rPr lang="en-US" dirty="0" smtClean="0"/>
              <a:t>Medicare = health insurance program for seniors</a:t>
            </a:r>
          </a:p>
          <a:p>
            <a:pPr lvl="1"/>
            <a:r>
              <a:rPr lang="en-US" dirty="0" smtClean="0"/>
              <a:t>Between 1960 and 1995, poverty rate of 65 and older went from 35% to 10%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1996 Federal Welfare Revision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Underwent changes, including new incentives for working</a:t>
            </a:r>
          </a:p>
          <a:p>
            <a:r>
              <a:rPr lang="en-US" b="1" u="sng" dirty="0" smtClean="0"/>
              <a:t>Workfare</a:t>
            </a:r>
            <a:r>
              <a:rPr lang="en-US" dirty="0" smtClean="0"/>
              <a:t> = requires welfare recipients to do work in return for benefits</a:t>
            </a:r>
          </a:p>
          <a:p>
            <a:r>
              <a:rPr lang="en-US" dirty="0" smtClean="0"/>
              <a:t>Direct financial aid, </a:t>
            </a:r>
            <a:r>
              <a:rPr lang="en-US" b="1" u="sng" dirty="0" smtClean="0"/>
              <a:t>Temporary Assistance for Needy Families (TANF), </a:t>
            </a:r>
            <a:r>
              <a:rPr lang="en-US" dirty="0" smtClean="0"/>
              <a:t>now has a limit of 5 years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Poverty?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u="sng" dirty="0" smtClean="0"/>
              <a:t>Poverty</a:t>
            </a:r>
            <a:r>
              <a:rPr lang="en-US" dirty="0" smtClean="0"/>
              <a:t> = when a person’s income and resources to not allow him/her to achieve a minimum standard of living</a:t>
            </a:r>
          </a:p>
          <a:p>
            <a:pPr lvl="1"/>
            <a:r>
              <a:rPr lang="en-US" dirty="0" smtClean="0"/>
              <a:t>Minimum standard varies from country to country</a:t>
            </a:r>
          </a:p>
          <a:p>
            <a:pPr lvl="1"/>
            <a:r>
              <a:rPr lang="en-US" dirty="0" smtClean="0"/>
              <a:t>Ex: someone who herds sheep and lives in a hut</a:t>
            </a:r>
          </a:p>
          <a:p>
            <a:pPr lvl="2"/>
            <a:r>
              <a:rPr lang="en-US" dirty="0" smtClean="0"/>
              <a:t>In the US = considered poor; in other countries = could be a comfortable life</a:t>
            </a:r>
          </a:p>
          <a:p>
            <a:r>
              <a:rPr lang="en-US" b="1" u="sng" dirty="0" smtClean="0"/>
              <a:t>Poverty threshold </a:t>
            </a:r>
            <a:r>
              <a:rPr lang="en-US" dirty="0" smtClean="0"/>
              <a:t>(aka poverty line) = the minimum income needed to pay for the basic expenses of living</a:t>
            </a:r>
          </a:p>
          <a:p>
            <a:pPr lvl="1"/>
            <a:r>
              <a:rPr lang="en-US" dirty="0" smtClean="0"/>
              <a:t>People who live below live in poverty</a:t>
            </a:r>
          </a:p>
          <a:p>
            <a:pPr lvl="1"/>
            <a:r>
              <a:rPr lang="en-US" dirty="0" smtClean="0"/>
              <a:t>Calculated by finding the cost of nutritional food x3 (food costs are about 1/3 of a person’s expenses)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the poverty 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Census Bureau issues the </a:t>
            </a:r>
            <a:r>
              <a:rPr lang="en-US" u="sng" dirty="0" smtClean="0"/>
              <a:t>poverty </a:t>
            </a:r>
            <a:r>
              <a:rPr lang="en-US" u="sng" dirty="0" smtClean="0"/>
              <a:t>thresholds</a:t>
            </a:r>
          </a:p>
          <a:p>
            <a:pPr lvl="1"/>
            <a:r>
              <a:rPr lang="en-US" dirty="0" smtClean="0"/>
              <a:t>Used to estimate the # of people in poverty across the US each year</a:t>
            </a:r>
          </a:p>
          <a:p>
            <a:pPr lvl="1"/>
            <a:r>
              <a:rPr lang="en-US" dirty="0" smtClean="0"/>
              <a:t>Classifies by type of residence, race, economic, and demographic characteristics</a:t>
            </a:r>
          </a:p>
          <a:p>
            <a:r>
              <a:rPr lang="en-US" dirty="0" smtClean="0"/>
              <a:t>The Department of Health and Human Services (HHS) issues the </a:t>
            </a:r>
            <a:r>
              <a:rPr lang="en-US" u="sng" dirty="0" smtClean="0"/>
              <a:t>poverty guidelines</a:t>
            </a:r>
          </a:p>
          <a:p>
            <a:pPr lvl="1"/>
            <a:r>
              <a:rPr lang="en-US" dirty="0" smtClean="0"/>
              <a:t>Determines whether a person or family is eligible for assistance through federal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"</a:t>
            </a:r>
            <a:r>
              <a:rPr lang="en-US" u="sng" dirty="0" smtClean="0"/>
              <a:t>absolute poverty </a:t>
            </a:r>
            <a:r>
              <a:rPr lang="en-US" u="sng" dirty="0" smtClean="0"/>
              <a:t>line</a:t>
            </a:r>
            <a:r>
              <a:rPr lang="en-US" dirty="0" smtClean="0"/>
              <a:t>“ = </a:t>
            </a:r>
            <a:r>
              <a:rPr lang="en-US" dirty="0" smtClean="0"/>
              <a:t>the threshold below which families or individuals are considered to be </a:t>
            </a:r>
            <a:r>
              <a:rPr lang="en-US" i="1" dirty="0" smtClean="0"/>
              <a:t>lacking the resources to meet the basic needs for healthy </a:t>
            </a:r>
            <a:r>
              <a:rPr lang="en-US" i="1" dirty="0" smtClean="0"/>
              <a:t>living</a:t>
            </a:r>
          </a:p>
          <a:p>
            <a:pPr lvl="1"/>
            <a:r>
              <a:rPr lang="en-US" dirty="0" smtClean="0"/>
              <a:t>having </a:t>
            </a:r>
            <a:r>
              <a:rPr lang="en-US" dirty="0" smtClean="0"/>
              <a:t>insufficient income to </a:t>
            </a:r>
            <a:r>
              <a:rPr lang="en-US" dirty="0" smtClean="0"/>
              <a:t>buy food, shelter, and clothing needed to stay healthy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 smtClean="0"/>
              <a:t>Poverty rate </a:t>
            </a:r>
            <a:r>
              <a:rPr lang="en-US" dirty="0" smtClean="0"/>
              <a:t>= % of people living in households that have incomes below the poverty threshold</a:t>
            </a:r>
          </a:p>
          <a:p>
            <a:pPr lvl="1"/>
            <a:r>
              <a:rPr lang="en-US" dirty="0" smtClean="0"/>
              <a:t>Based on the population as a whole</a:t>
            </a:r>
          </a:p>
          <a:p>
            <a:pPr lvl="1"/>
            <a:r>
              <a:rPr lang="en-US" dirty="0" smtClean="0"/>
              <a:t>Poverty rate in US 1993-2000 was 11.3%; by 2004 rose to 12.7%</a:t>
            </a:r>
          </a:p>
          <a:p>
            <a:pPr lvl="1"/>
            <a:r>
              <a:rPr lang="en-US" dirty="0" smtClean="0"/>
              <a:t>Children more at risk</a:t>
            </a:r>
          </a:p>
          <a:p>
            <a:r>
              <a:rPr lang="en-US" dirty="0" smtClean="0"/>
              <a:t>“Anyone who has ever struggled with poverty knows how extremely expensive it is to be poor.”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09600"/>
            <a:ext cx="902633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Problems of Poverty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major factors have the strongest influence on who lives in poverty in the US:</a:t>
            </a:r>
          </a:p>
          <a:p>
            <a:pPr lvl="1"/>
            <a:r>
              <a:rPr lang="en-US" dirty="0" smtClean="0"/>
              <a:t>Discrimination</a:t>
            </a:r>
            <a:endParaRPr lang="en-US" dirty="0" smtClean="0"/>
          </a:p>
          <a:p>
            <a:pPr lvl="1"/>
            <a:r>
              <a:rPr lang="en-US" dirty="0" smtClean="0"/>
              <a:t>Demography</a:t>
            </a:r>
            <a:endParaRPr lang="en-US" dirty="0" smtClean="0"/>
          </a:p>
          <a:p>
            <a:pPr lvl="1"/>
            <a:r>
              <a:rPr lang="en-US" dirty="0" smtClean="0"/>
              <a:t>Changes in the labor force</a:t>
            </a:r>
          </a:p>
          <a:p>
            <a:pPr lvl="1"/>
            <a:r>
              <a:rPr lang="en-US" dirty="0" smtClean="0"/>
              <a:t>Education</a:t>
            </a:r>
          </a:p>
          <a:p>
            <a:pPr lvl="2"/>
            <a:r>
              <a:rPr lang="en-US" dirty="0" smtClean="0"/>
              <a:t>Is a lower level of education a cause of poverty or a result?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Income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Income distribution </a:t>
            </a:r>
            <a:r>
              <a:rPr lang="en-US" dirty="0" smtClean="0"/>
              <a:t>= the way income is divided among people in the US</a:t>
            </a:r>
          </a:p>
          <a:p>
            <a:r>
              <a:rPr lang="en-US" b="1" u="sng" dirty="0" smtClean="0"/>
              <a:t>Income inequality </a:t>
            </a:r>
            <a:r>
              <a:rPr lang="en-US" dirty="0" smtClean="0"/>
              <a:t>= the unequal distribution of income </a:t>
            </a:r>
          </a:p>
          <a:p>
            <a:pPr lvl="1"/>
            <a:r>
              <a:rPr lang="en-US" dirty="0" smtClean="0"/>
              <a:t>Unless everyone earns the same amount, there will always be a difference between the incomes of the wealthiest citizens and those of the poorest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080125"/>
          </a:xfrm>
        </p:spPr>
        <p:txBody>
          <a:bodyPr/>
          <a:lstStyle/>
          <a:p>
            <a:r>
              <a:rPr lang="en-US" b="1" u="sng" dirty="0" smtClean="0"/>
              <a:t>Lorenz curve </a:t>
            </a:r>
            <a:r>
              <a:rPr lang="en-US" dirty="0" smtClean="0"/>
              <a:t>= shows the degree of income inequality in a nation.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799"/>
            <a:ext cx="8153400" cy="568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663</TotalTime>
  <Words>647</Words>
  <Application>Microsoft Office PowerPoint</Application>
  <PresentationFormat>On-screen Show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Trek</vt:lpstr>
      <vt:lpstr>Poverty &amp; Income Distribution</vt:lpstr>
      <vt:lpstr>What is Poverty?</vt:lpstr>
      <vt:lpstr>Identifying the poverty line </vt:lpstr>
      <vt:lpstr>Slide 4</vt:lpstr>
      <vt:lpstr>Slide 5</vt:lpstr>
      <vt:lpstr>Slide 6</vt:lpstr>
      <vt:lpstr>The Problems of Poverty</vt:lpstr>
      <vt:lpstr>Income Distribution</vt:lpstr>
      <vt:lpstr>Slide 9</vt:lpstr>
      <vt:lpstr>Antipoverty (Welfare) programs</vt:lpstr>
      <vt:lpstr>US vs. Other nations</vt:lpstr>
      <vt:lpstr>Social Security</vt:lpstr>
      <vt:lpstr>1996 Federal Welfare Revision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Poverty &amp; Income Distribution</dc:title>
  <dc:creator>Administrator</dc:creator>
  <cp:lastModifiedBy>Administrator</cp:lastModifiedBy>
  <cp:revision>7</cp:revision>
  <dcterms:created xsi:type="dcterms:W3CDTF">2013-05-21T02:18:22Z</dcterms:created>
  <dcterms:modified xsi:type="dcterms:W3CDTF">2013-05-21T13:22:20Z</dcterms:modified>
</cp:coreProperties>
</file>